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1" autoAdjust="0"/>
    <p:restoredTop sz="94660"/>
  </p:normalViewPr>
  <p:slideViewPr>
    <p:cSldViewPr snapToGrid="0">
      <p:cViewPr varScale="1">
        <p:scale>
          <a:sx n="69" d="100"/>
          <a:sy n="69" d="100"/>
        </p:scale>
        <p:origin x="244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1564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37536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3361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348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5338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3647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693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18369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8041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9470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257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E2F42-44A2-449B-95D1-9164624DDDDC}" type="datetimeFigureOut">
              <a:rPr lang="hu-HU" smtClean="0"/>
              <a:t>2025. 03. 18.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38B3F-19AC-4EC4-9744-8B20C447CF2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7734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118">
            <a:extLst>
              <a:ext uri="{FF2B5EF4-FFF2-40B4-BE49-F238E27FC236}">
                <a16:creationId xmlns:a16="http://schemas.microsoft.com/office/drawing/2014/main" id="{ADCA4F22-3B7A-E5CE-D2E6-E6D1788C2E4C}"/>
              </a:ext>
            </a:extLst>
          </p:cNvPr>
          <p:cNvSpPr txBox="1"/>
          <p:nvPr/>
        </p:nvSpPr>
        <p:spPr>
          <a:xfrm>
            <a:off x="696191" y="930200"/>
            <a:ext cx="5465618" cy="8045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" indent="-6350" algn="ctr">
              <a:lnSpc>
                <a:spcPct val="110000"/>
              </a:lnSpc>
              <a:spcAft>
                <a:spcPts val="800"/>
              </a:spcAft>
              <a:buNone/>
            </a:pP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Nemzeti Bajnokok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55575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Zöld és digitális átállást célzó egyműveletes kombinált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795" indent="-6350" algn="ctr">
              <a:lnSpc>
                <a:spcPct val="110000"/>
              </a:lnSpc>
              <a:spcAft>
                <a:spcPts val="800"/>
              </a:spcAft>
              <a:buNone/>
            </a:pP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Hitelprogram- GINOP Plusz- 1.4.5-25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10795" marR="635" indent="-6350" algn="ctr">
              <a:lnSpc>
                <a:spcPct val="110000"/>
              </a:lnSpc>
              <a:spcAft>
                <a:spcPts val="2150"/>
              </a:spcAft>
              <a:buNone/>
            </a:pP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TERVEZET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0" indent="-6350" algn="ctr">
              <a:lnSpc>
                <a:spcPct val="104000"/>
              </a:lnSpc>
              <a:spcAft>
                <a:spcPts val="20"/>
              </a:spcAft>
              <a:buNone/>
            </a:pP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Hitelprogram célja a mikro-, kis- és középvállalkozások (KKV-k) termelékenységének és hozzáadott értékének növelése a technológiai és szervezeti megújítás támogatásán keresztül, valamint a zöld és digitális átálláshoz való hozzájárulás. Célja továbbá a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1275" marR="4445" indent="-6350">
              <a:lnSpc>
                <a:spcPct val="105000"/>
              </a:lnSpc>
              <a:spcAft>
                <a:spcPts val="100"/>
              </a:spcAft>
              <a:buNone/>
            </a:pP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versenyképesség növelése a jövő technológiáinak bevezetésén, külpiaci terjeszkedés,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0" indent="-6350" algn="ctr">
              <a:lnSpc>
                <a:spcPct val="104000"/>
              </a:lnSpc>
              <a:spcAft>
                <a:spcPts val="2420"/>
              </a:spcAft>
              <a:buNone/>
            </a:pP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brand- és termékfejlesztés révén. Ennek célcsoportja olyan növekedő vagy növekedési potenciállal rendelkező vállalkozások, amelyek versenyelőnyt tudnak felmutatni, külpiacon képesek terjeszkedni, újabb növekedési lehetőség előtt állnak, elsősorban beszállítói kapcsolataik, illetve export révén.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0" marR="4445" indent="-6350">
              <a:lnSpc>
                <a:spcPct val="105000"/>
              </a:lnSpc>
              <a:spcAft>
                <a:spcPts val="2420"/>
              </a:spcAft>
              <a:buNone/>
            </a:pP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Várható beadás:</a:t>
            </a: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2025 második negyedévtől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6350">
              <a:lnSpc>
                <a:spcPct val="111000"/>
              </a:lnSpc>
              <a:spcAft>
                <a:spcPts val="2350"/>
              </a:spcAft>
              <a:buNone/>
            </a:pP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Finanszírozás típusa: </a:t>
            </a: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Éven túli lejáratú </a:t>
            </a: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kamatmentes beruházási célú kölcsön és vissza nem térítendő támogatás</a:t>
            </a: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egyműveletben való kombinációja.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904875" marR="388620" indent="-914400">
              <a:lnSpc>
                <a:spcPct val="111000"/>
              </a:lnSpc>
              <a:spcAft>
                <a:spcPts val="25"/>
              </a:spcAft>
              <a:buNone/>
            </a:pP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Finanszírozási összeg: min. 100 millió HUF – max. 400 millió forint, </a:t>
            </a: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melynek legfeljebb </a:t>
            </a: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30%-a igényelhető vissza nem térítendő támogatásként</a:t>
            </a: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15000"/>
              </a:lnSpc>
              <a:spcAft>
                <a:spcPts val="3450"/>
              </a:spcAft>
              <a:buNone/>
            </a:pP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hu-HU" sz="1200" i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Az igényelhető finanszírozási összeg nem haladhatja meg a kölcsönkérelem bírálatát megelőző lezárt pénzügyi év üzemi eredményének tizenötszörösét.)</a:t>
            </a: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6350">
              <a:lnSpc>
                <a:spcPct val="111000"/>
              </a:lnSpc>
              <a:spcAft>
                <a:spcPts val="25"/>
              </a:spcAft>
              <a:buNone/>
            </a:pP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Saját forrás: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350" marR="402590" indent="-6350" algn="just">
              <a:lnSpc>
                <a:spcPct val="105000"/>
              </a:lnSpc>
              <a:spcAft>
                <a:spcPts val="1115"/>
              </a:spcAft>
            </a:pP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 minden állami forrástól mentes Saját Forrás minimálisan elvárt mértéke a Projekt </a:t>
            </a: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elszámolható költségének legalább 10%-a, regionális beruházási támogatássa</a:t>
            </a:r>
            <a:r>
              <a:rPr lang="hu-HU" sz="12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 érintett költségtételek vonatkozásában az elszámolható költségek </a:t>
            </a: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legalább 25%-a. 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3469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35ADC6-E279-E5B2-4EC4-1DB114CA4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C48B96-89D6-A8F6-EB66-B7D461423479}"/>
              </a:ext>
            </a:extLst>
          </p:cNvPr>
          <p:cNvSpPr txBox="1"/>
          <p:nvPr/>
        </p:nvSpPr>
        <p:spPr>
          <a:xfrm>
            <a:off x="2292776" y="885884"/>
            <a:ext cx="23157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u="sng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A finanszírozás kamata, díjak</a:t>
            </a:r>
            <a:endParaRPr lang="hu-HU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hu-H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A9C60-FACC-A296-0DD1-F4D7BC5A606F}"/>
              </a:ext>
            </a:extLst>
          </p:cNvPr>
          <p:cNvSpPr txBox="1"/>
          <p:nvPr/>
        </p:nvSpPr>
        <p:spPr>
          <a:xfrm>
            <a:off x="637309" y="27206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895ED5-61B5-2CA6-F343-3145DD345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262160"/>
              </p:ext>
            </p:extLst>
          </p:nvPr>
        </p:nvGraphicFramePr>
        <p:xfrm>
          <a:off x="1282420" y="1189262"/>
          <a:ext cx="4336474" cy="12815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4328">
                  <a:extLst>
                    <a:ext uri="{9D8B030D-6E8A-4147-A177-3AD203B41FA5}">
                      <a16:colId xmlns:a16="http://schemas.microsoft.com/office/drawing/2014/main" val="3737267501"/>
                    </a:ext>
                  </a:extLst>
                </a:gridCol>
                <a:gridCol w="2272146">
                  <a:extLst>
                    <a:ext uri="{9D8B030D-6E8A-4147-A177-3AD203B41FA5}">
                      <a16:colId xmlns:a16="http://schemas.microsoft.com/office/drawing/2014/main" val="1359550584"/>
                    </a:ext>
                  </a:extLst>
                </a:gridCol>
              </a:tblGrid>
              <a:tr h="256309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 dirty="0">
                          <a:effectLst/>
                        </a:rPr>
                        <a:t>Kamat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>
                          <a:effectLst/>
                        </a:rPr>
                        <a:t>0%/év</a:t>
                      </a:r>
                      <a:endParaRPr lang="hu-H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457925962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</a:rPr>
                        <a:t>Kezelési költség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hu-HU" sz="1100" u="none" strike="noStrike" dirty="0">
                          <a:effectLst/>
                        </a:rPr>
                        <a:t>NEM KERÜL FELSZÁMÍTÁSRA</a:t>
                      </a:r>
                      <a:endParaRPr lang="hu-H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extLst>
                  <a:ext uri="{0D108BD9-81ED-4DB2-BD59-A6C34878D82A}">
                    <a16:rowId xmlns:a16="http://schemas.microsoft.com/office/drawing/2014/main" val="2249927339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>
                          <a:effectLst/>
                        </a:rPr>
                        <a:t>Rendelkezésre tartási jutalék </a:t>
                      </a:r>
                      <a:endParaRPr lang="hu-H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452389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 dirty="0">
                          <a:effectLst/>
                        </a:rPr>
                        <a:t>Előtörlesztési díj 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880597"/>
                  </a:ext>
                </a:extLst>
              </a:tr>
              <a:tr h="256309">
                <a:tc>
                  <a:txBody>
                    <a:bodyPr/>
                    <a:lstStyle/>
                    <a:p>
                      <a:pPr algn="l" fontAlgn="ctr"/>
                      <a:r>
                        <a:rPr lang="hu-HU" sz="1200" u="none" strike="noStrike" dirty="0">
                          <a:effectLst/>
                        </a:rPr>
                        <a:t>Szerződésmódosítási díj </a:t>
                      </a:r>
                      <a:endParaRPr lang="hu-H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ctr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45956"/>
                  </a:ext>
                </a:extLst>
              </a:tr>
            </a:tbl>
          </a:graphicData>
        </a:graphic>
      </p:graphicFrame>
      <p:sp>
        <p:nvSpPr>
          <p:cNvPr id="111" name="TextBox 110">
            <a:extLst>
              <a:ext uri="{FF2B5EF4-FFF2-40B4-BE49-F238E27FC236}">
                <a16:creationId xmlns:a16="http://schemas.microsoft.com/office/drawing/2014/main" id="{5FA6703D-A903-4098-EBE4-E395BC784733}"/>
              </a:ext>
            </a:extLst>
          </p:cNvPr>
          <p:cNvSpPr txBox="1"/>
          <p:nvPr/>
        </p:nvSpPr>
        <p:spPr>
          <a:xfrm>
            <a:off x="2947136" y="2497186"/>
            <a:ext cx="963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Futamidők</a:t>
            </a:r>
          </a:p>
        </p:txBody>
      </p:sp>
      <p:graphicFrame>
        <p:nvGraphicFramePr>
          <p:cNvPr id="114" name="Table 113">
            <a:extLst>
              <a:ext uri="{FF2B5EF4-FFF2-40B4-BE49-F238E27FC236}">
                <a16:creationId xmlns:a16="http://schemas.microsoft.com/office/drawing/2014/main" id="{011F6323-4931-66A2-85B0-6B0AC42276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966704"/>
              </p:ext>
            </p:extLst>
          </p:nvPr>
        </p:nvGraphicFramePr>
        <p:xfrm>
          <a:off x="637307" y="2774185"/>
          <a:ext cx="5583382" cy="63376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9384">
                  <a:extLst>
                    <a:ext uri="{9D8B030D-6E8A-4147-A177-3AD203B41FA5}">
                      <a16:colId xmlns:a16="http://schemas.microsoft.com/office/drawing/2014/main" val="2756029554"/>
                    </a:ext>
                  </a:extLst>
                </a:gridCol>
                <a:gridCol w="3913998">
                  <a:extLst>
                    <a:ext uri="{9D8B030D-6E8A-4147-A177-3AD203B41FA5}">
                      <a16:colId xmlns:a16="http://schemas.microsoft.com/office/drawing/2014/main" val="2682551579"/>
                    </a:ext>
                  </a:extLst>
                </a:gridCol>
              </a:tblGrid>
              <a:tr h="5324228">
                <a:tc>
                  <a:txBody>
                    <a:bodyPr/>
                    <a:lstStyle/>
                    <a:p>
                      <a:pPr algn="l" fontAlgn="t"/>
                      <a:r>
                        <a:rPr lang="hu-HU" sz="950" u="none" strike="noStrike" dirty="0">
                          <a:effectLst/>
                        </a:rPr>
                        <a:t>Futamidő </a:t>
                      </a:r>
                      <a:endParaRPr lang="hu-HU" sz="9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18" marR="4518" marT="451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50" u="none" strike="noStrike" dirty="0">
                          <a:effectLst/>
                        </a:rPr>
                        <a:t>A futamidő a finanszírozási összegből beszerzendő új tárgyi 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eszköz a Társasági adóról és az osztalékadóról szóló 1996. évi LXXXI. törvény (a továbbiakban: Tao.) szerinti amortizációjának végéig, az alábbiak szerint - függetlenül attól, hogy a Végső Kedvezményezett a Tao. alapján más amortizációs kulcsot is alkalmaz:  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az 50%-os amortizációs kulcs alá tartozó eszközök esetén legfeljebb 24 hónap.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 33%-os amortizációs kulcs alá tartozó eszközök esetén legfeljebb 36 hónap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 25%-os amortizációs kulcs alá tartozó eszközök esetén legfeljebb 48 hónap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 20%-os amortizációs kulcs alá tartozó eszközök esetén legfeljebb 60 hónap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 14,5%-os amortizációs kulcs alá tartozó eszközök esetén legfeljebb 82 hónap.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min. 10%-os mértékű megújuló energiával kapcsolatos beruházást is tartalmazó projekt esetén a szerződéskötéstől számított legfeljebb 120 hónap, amennyiben a kivitelezéssel érintett ingatlan is bevonásra kerül a fedezeti körbe - min. 10%-os mértékű ingatlan építés, átalakítás, bővítés, felújítás, korszerűsítés esetén a szerződéskötéstől számított legfeljebb 120 hónap.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A maximális futamidőt a leghosszabb maximális amortizációs idővel rendelkező – a beruházás részét képező – eszközhöz tartozó futamidő hónapban megadott adata alkalmazásával szükséges meghatározni.   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A futamidő a finanszírozási összegből beszerzendő új tárgyi 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eszköz a Társasági adóról és az osztalékadóról szóló 1996. évi LXXXI. törvény (a továbbiakban: Tao.) szerinti amortizációjának végéig, az alábbiak szerint - függetlenül attól, hogy a Végső Kedvezményezett a Tao. alapján más amortizációs kulcsot is alkalmaz:  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az 50%-os amortizációs kulcs alá tartozó eszközök esetén legfeljebb 24 hónap.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 33%-os amortizációs kulcs alá tartozó eszközök esetén legfeljebb 36 hónap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 25%-os amortizációs kulcs alá tartozó eszközök esetén legfeljebb 48 hónap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 20%-os amortizációs kulcs alá tartozó eszközök esetén legfeljebb 60 hónap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a 14,5%-os amortizációs kulcs alá tartozó eszközök esetén legfeljebb 82 hónap.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- min. 10%-os mértékű megújuló energiával kapcsolatos beruházást is tartalmazó projekt esetén a szerződéskötéstől számított legfeljebb 120 hónap, amennyiben a kivitelezéssel érintett ingatlan is bevonásra kerül a fedezeti körbe - min. 10%-os mértékű ingatlan építés, átalakítás, bővítés, felújítás, korszerűsítés esetén a szerződéskötéstől számított legfeljebb 120 hónap.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r>
                        <a:rPr lang="hu-HU" sz="950" u="none" strike="noStrike" dirty="0">
                          <a:effectLst/>
                        </a:rPr>
                        <a:t>A maximális futamidőt a leghosszabb maximális amortizációs idővel rendelkező – a beruházás részét képező – eszközhöz tartozó futamidő hónapban megadott adata alkalmazásával szükséges meghatározni.   </a:t>
                      </a:r>
                      <a:br>
                        <a:rPr lang="hu-HU" sz="950" u="none" strike="noStrike" dirty="0">
                          <a:effectLst/>
                        </a:rPr>
                      </a:br>
                      <a:endParaRPr lang="hu-HU" sz="9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18" marR="4518" marT="4518" marB="0" anchor="b"/>
                </a:tc>
                <a:extLst>
                  <a:ext uri="{0D108BD9-81ED-4DB2-BD59-A6C34878D82A}">
                    <a16:rowId xmlns:a16="http://schemas.microsoft.com/office/drawing/2014/main" val="3692889232"/>
                  </a:ext>
                </a:extLst>
              </a:tr>
              <a:tr h="345743">
                <a:tc>
                  <a:txBody>
                    <a:bodyPr/>
                    <a:lstStyle/>
                    <a:p>
                      <a:pPr algn="l" fontAlgn="t"/>
                      <a:r>
                        <a:rPr lang="hu-HU" sz="950" u="none" strike="noStrike">
                          <a:effectLst/>
                        </a:rPr>
                        <a:t>Rendelkezésre tartási idő </a:t>
                      </a:r>
                      <a:endParaRPr lang="hu-HU" sz="9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18" marR="4518" marT="451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50" u="none" strike="noStrike">
                          <a:effectLst/>
                        </a:rPr>
                        <a:t>A kölcsönszerződés megkötésétől számított min. 6 hónap, legfeljebb 24 hónap  </a:t>
                      </a:r>
                      <a:endParaRPr lang="hu-HU" sz="9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18" marR="4518" marT="4518" marB="0" anchor="b"/>
                </a:tc>
                <a:extLst>
                  <a:ext uri="{0D108BD9-81ED-4DB2-BD59-A6C34878D82A}">
                    <a16:rowId xmlns:a16="http://schemas.microsoft.com/office/drawing/2014/main" val="3781036523"/>
                  </a:ext>
                </a:extLst>
              </a:tr>
              <a:tr h="170478">
                <a:tc>
                  <a:txBody>
                    <a:bodyPr/>
                    <a:lstStyle/>
                    <a:p>
                      <a:pPr algn="l" fontAlgn="t"/>
                      <a:r>
                        <a:rPr lang="hu-HU" sz="950" u="none" strike="noStrike">
                          <a:effectLst/>
                        </a:rPr>
                        <a:t>Türelmi idő</a:t>
                      </a:r>
                      <a:endParaRPr lang="hu-HU" sz="9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18" marR="4518" marT="451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50" u="none" strike="noStrike">
                          <a:effectLst/>
                        </a:rPr>
                        <a:t>A türelmi idő az eredményességmérés időpontjáig tart.</a:t>
                      </a:r>
                      <a:endParaRPr lang="hu-HU" sz="9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18" marR="4518" marT="4518" marB="0" anchor="b"/>
                </a:tc>
                <a:extLst>
                  <a:ext uri="{0D108BD9-81ED-4DB2-BD59-A6C34878D82A}">
                    <a16:rowId xmlns:a16="http://schemas.microsoft.com/office/drawing/2014/main" val="3944643212"/>
                  </a:ext>
                </a:extLst>
              </a:tr>
              <a:tr h="170478">
                <a:tc>
                  <a:txBody>
                    <a:bodyPr/>
                    <a:lstStyle/>
                    <a:p>
                      <a:pPr algn="l" fontAlgn="t"/>
                      <a:r>
                        <a:rPr lang="hu-HU" sz="950" u="none" strike="noStrike">
                          <a:effectLst/>
                        </a:rPr>
                        <a:t>Projekt megvalósítási határideje  </a:t>
                      </a:r>
                      <a:endParaRPr lang="hu-HU" sz="9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18" marR="4518" marT="4518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hu-HU" sz="950" u="none" strike="noStrike" dirty="0">
                          <a:effectLst/>
                        </a:rPr>
                        <a:t>24 hónap </a:t>
                      </a:r>
                      <a:endParaRPr lang="hu-HU" sz="9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18" marR="4518" marT="4518" marB="0" anchor="b"/>
                </a:tc>
                <a:extLst>
                  <a:ext uri="{0D108BD9-81ED-4DB2-BD59-A6C34878D82A}">
                    <a16:rowId xmlns:a16="http://schemas.microsoft.com/office/drawing/2014/main" val="1854789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3468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B94584-7B4C-1380-3256-093BE6AC2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EFDB0C-73A2-5845-A189-07472BACBED4}"/>
              </a:ext>
            </a:extLst>
          </p:cNvPr>
          <p:cNvSpPr txBox="1"/>
          <p:nvPr/>
        </p:nvSpPr>
        <p:spPr>
          <a:xfrm>
            <a:off x="641349" y="807650"/>
            <a:ext cx="5575301" cy="1996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6350">
              <a:lnSpc>
                <a:spcPct val="111000"/>
              </a:lnSpc>
              <a:spcAft>
                <a:spcPts val="25"/>
              </a:spcAft>
              <a:buNone/>
            </a:pPr>
            <a:r>
              <a:rPr lang="hu-HU" sz="1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Igénybe vevők köre: </a:t>
            </a:r>
            <a:endParaRPr lang="hu-HU" sz="10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01000"/>
              </a:lnSpc>
              <a:spcAft>
                <a:spcPts val="18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hu-HU" sz="10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Magyarország területén székhellyel, illetve az Európai Gazdasági Térség területén székhellyel és Magyarország területén fiókteleppel és magyar adószámmal rendelkező,</a:t>
            </a:r>
          </a:p>
          <a:p>
            <a:pPr marL="342900" lvl="0" indent="-342900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hu-HU" sz="1000" b="1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mikro-, kis- és középvállalkozások</a:t>
            </a:r>
            <a:endParaRPr lang="hu-HU" sz="1000" u="none" strike="noStrike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04000"/>
              </a:lnSpc>
              <a:spcAft>
                <a:spcPts val="2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hu-HU" sz="10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akik az utolsó lezárt évi beszámoló alapján, legalább </a:t>
            </a:r>
            <a:r>
              <a:rPr lang="hu-HU" sz="1000" b="1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 főt foglalkoztatnak</a:t>
            </a:r>
            <a:endParaRPr lang="hu-HU" sz="1000" u="none" strike="noStrike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base">
              <a:lnSpc>
                <a:spcPct val="107000"/>
              </a:lnSpc>
              <a:spcAft>
                <a:spcPts val="890"/>
              </a:spcAft>
              <a:buClr>
                <a:srgbClr val="000000"/>
              </a:buClr>
              <a:buSzPts val="1000"/>
              <a:buFont typeface="Arial" panose="020B0604020202020204" pitchFamily="34" charset="0"/>
              <a:buChar char="•"/>
            </a:pPr>
            <a:r>
              <a:rPr lang="hu-HU" sz="1000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és </a:t>
            </a:r>
            <a:r>
              <a:rPr lang="hu-HU" sz="1000" b="1" u="none" strike="noStrike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amelyek legalább három teljes, lezárt üzleti évvel rendelkeznek</a:t>
            </a:r>
            <a:endParaRPr lang="hu-HU" sz="1000" u="none" strike="noStrike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indent="-6350">
              <a:lnSpc>
                <a:spcPct val="111000"/>
              </a:lnSpc>
              <a:spcAft>
                <a:spcPts val="25"/>
              </a:spcAft>
              <a:buNone/>
            </a:pPr>
            <a:r>
              <a:rPr lang="hu-HU" sz="10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Projekt megvalósítási helye: </a:t>
            </a:r>
            <a:endParaRPr lang="hu-HU" sz="1000" kern="1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hu-HU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Kölcsönigénylő Magyarországon, </a:t>
            </a:r>
            <a:r>
              <a:rPr lang="hu-HU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Budapesten kívül, bejegyzett székhelye, telephelye vagy fióktelepe.</a:t>
            </a:r>
            <a:r>
              <a:rPr lang="hu-HU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Minden esetben a Projekt megvalósítás helyszíne számít </a:t>
            </a:r>
            <a:r>
              <a:rPr lang="hu-HU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és nem a finanszírozást igénylő székhelye, ezért a budapesti székhellyel rendelkező szervezet Projektje is támogatható, amennyiben a Projekt maga Budapesten kívül, de Magyarországon valósul meg. </a:t>
            </a:r>
            <a:r>
              <a:rPr lang="hu-HU" sz="1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hu-H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BF12F1-EE04-969B-033A-778958492568}"/>
              </a:ext>
            </a:extLst>
          </p:cNvPr>
          <p:cNvSpPr txBox="1"/>
          <p:nvPr/>
        </p:nvSpPr>
        <p:spPr>
          <a:xfrm>
            <a:off x="1502024" y="2804607"/>
            <a:ext cx="40190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u="sng" kern="10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Az elszámolható költségek mértéke, illetve arányára</a:t>
            </a:r>
            <a:r>
              <a:rPr lang="hu-HU" sz="1200" b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hu-HU" sz="16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FFAF271-7D12-486B-8B1A-6A45A15F8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042967"/>
              </p:ext>
            </p:extLst>
          </p:nvPr>
        </p:nvGraphicFramePr>
        <p:xfrm>
          <a:off x="641350" y="3081606"/>
          <a:ext cx="5575300" cy="57291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75655">
                  <a:extLst>
                    <a:ext uri="{9D8B030D-6E8A-4147-A177-3AD203B41FA5}">
                      <a16:colId xmlns:a16="http://schemas.microsoft.com/office/drawing/2014/main" val="1218172254"/>
                    </a:ext>
                  </a:extLst>
                </a:gridCol>
                <a:gridCol w="1551733">
                  <a:extLst>
                    <a:ext uri="{9D8B030D-6E8A-4147-A177-3AD203B41FA5}">
                      <a16:colId xmlns:a16="http://schemas.microsoft.com/office/drawing/2014/main" val="625173738"/>
                    </a:ext>
                  </a:extLst>
                </a:gridCol>
                <a:gridCol w="847912">
                  <a:extLst>
                    <a:ext uri="{9D8B030D-6E8A-4147-A177-3AD203B41FA5}">
                      <a16:colId xmlns:a16="http://schemas.microsoft.com/office/drawing/2014/main" val="2779829254"/>
                    </a:ext>
                  </a:extLst>
                </a:gridCol>
              </a:tblGrid>
              <a:tr h="4266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 dirty="0">
                          <a:effectLst/>
                        </a:rPr>
                        <a:t>Költségtípus </a:t>
                      </a:r>
                      <a:endParaRPr lang="hu-HU" sz="10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6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Elszámolható költségeinek mértéke az összes elszámolható költségre </a:t>
                      </a:r>
                      <a:endParaRPr lang="hu-HU" sz="1000" kern="100">
                        <a:effectLst/>
                      </a:endParaRPr>
                    </a:p>
                    <a:p>
                      <a:pPr marR="3619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vetítve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255157"/>
                  </a:ext>
                </a:extLst>
              </a:tr>
              <a:tr h="142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ÚJ tárgyi eszköz beszerzésének költsége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legalább 30%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586689"/>
                  </a:ext>
                </a:extLst>
              </a:tr>
              <a:tr h="42045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ÚJ tisztán elektromos gépjármű beszerzésének költsége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az ÚJ tárgyi eszköz beszerzési költségének legfeljebb 50%-a (max. 25 millió forint)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649303"/>
                  </a:ext>
                </a:extLst>
              </a:tr>
              <a:tr h="2917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Új Információs-technológiai eszközök beszerzésének költsége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rowSpan="4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 dirty="0">
                          <a:effectLst/>
                        </a:rPr>
                        <a:t>együttesen legfeljebb 30% </a:t>
                      </a:r>
                      <a:endParaRPr lang="hu-HU" sz="10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 anchor="b"/>
                </a:tc>
                <a:tc rowSpan="4"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878162"/>
                  </a:ext>
                </a:extLst>
              </a:tr>
              <a:tr h="1626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Immateriális javak beszerzésének költsége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669693"/>
                  </a:ext>
                </a:extLst>
              </a:tr>
              <a:tr h="2955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A digitális megoldások bevezetéséhez kapcsolódó infokommunikációs szolgáltatások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864102"/>
                  </a:ext>
                </a:extLst>
              </a:tr>
              <a:tr h="1897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Immateriális javak beszerzésének költsége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201893"/>
                  </a:ext>
                </a:extLst>
              </a:tr>
              <a:tr h="559703">
                <a:tc>
                  <a:txBody>
                    <a:bodyPr/>
                    <a:lstStyle/>
                    <a:p>
                      <a:pPr marR="2540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Vállalati infokommunikációs fejlesztés (eszköz, immateriális javak, szolgáltatások) VAGY megújuló energiával kapcsolatos beruházás (akár mindkettő, de legalább az egyik)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legalább 5%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284973"/>
                  </a:ext>
                </a:extLst>
              </a:tr>
              <a:tr h="5671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Megújuló energiaforrást hasznosító technológiák alkalmazásához kapcsolódó új eszközbeszerzés és az új megújuló energiatermelő eszköz (pl.: napelem) beszerzés költségei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legfeljebb 30%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rowSpan="2">
                  <a:txBody>
                    <a:bodyPr/>
                    <a:lstStyle/>
                    <a:p>
                      <a:pPr marR="3429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együttesen </a:t>
                      </a:r>
                      <a:endParaRPr lang="hu-HU" sz="1000" kern="100">
                        <a:effectLst/>
                      </a:endParaRPr>
                    </a:p>
                    <a:p>
                      <a:pPr marR="3556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legfeljebb </a:t>
                      </a:r>
                      <a:endParaRPr lang="hu-HU" sz="1000" kern="100">
                        <a:effectLst/>
                      </a:endParaRPr>
                    </a:p>
                    <a:p>
                      <a:pPr marR="3556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60%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 anchor="b"/>
                </a:tc>
                <a:extLst>
                  <a:ext uri="{0D108BD9-81ED-4DB2-BD59-A6C34878D82A}">
                    <a16:rowId xmlns:a16="http://schemas.microsoft.com/office/drawing/2014/main" val="1810997925"/>
                  </a:ext>
                </a:extLst>
              </a:tr>
              <a:tr h="2812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Ingatlan építés, átalakítás, bővítés, felújítás, korszerűsítés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 dirty="0">
                          <a:effectLst/>
                        </a:rPr>
                        <a:t>legfeljebb 60% </a:t>
                      </a:r>
                      <a:endParaRPr lang="hu-HU" sz="10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v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795391"/>
                  </a:ext>
                </a:extLst>
              </a:tr>
              <a:tr h="1838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Kísérleti fejlesztés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 dirty="0">
                          <a:effectLst/>
                        </a:rPr>
                        <a:t>legfeljebb 25% </a:t>
                      </a:r>
                      <a:endParaRPr lang="hu-HU" sz="10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35014"/>
                  </a:ext>
                </a:extLst>
              </a:tr>
              <a:tr h="171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Készlet beszerzés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legfeljebb 30% (max. 50 millió forint)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31468"/>
                  </a:ext>
                </a:extLst>
              </a:tr>
              <a:tr h="2818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Egyéb mérnöki és szakértői díjak, tanácsadási és Képzési és tanácsadási szolgáltatások költsége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legfeljebb 5%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38914"/>
                  </a:ext>
                </a:extLst>
              </a:tr>
              <a:tr h="1157905">
                <a:tc>
                  <a:txBody>
                    <a:bodyPr/>
                    <a:lstStyle/>
                    <a:p>
                      <a:pPr marR="34290" algn="just">
                        <a:lnSpc>
                          <a:spcPct val="102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Szakmai megvalósításhoz kapcsolódó szolgáltatások költségeken belül a bevezetésre kerülő digitális megoldások bevezetéséhez kapcsolódó infokommunikációs szolgáltatások (specifikációk elkészítése, tanácsadás, testre szabás, telepítés, konfigurálás, tesztelés, integráció, migráció, szervezet- és </a:t>
                      </a:r>
                      <a:endParaRPr lang="hu-HU" sz="1000" kern="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folyamatfejlesztés) költségei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maximum 25 ezer forint nettó óradíj mértékéig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 anchor="ctr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961457"/>
                  </a:ext>
                </a:extLst>
              </a:tr>
              <a:tr h="2818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Minőség-, környezet- és egyéb irányítási rendszerekhez kapcsolódó költségek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legfeljebb 2,5% (max. 3 millió forint)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2578"/>
                  </a:ext>
                </a:extLst>
              </a:tr>
              <a:tr h="247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>
                          <a:effectLst/>
                        </a:rPr>
                        <a:t>Nyilvánosság biztosításának költsége </a:t>
                      </a:r>
                      <a:endParaRPr lang="hu-HU" sz="1000" kern="1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hu-HU" sz="900" kern="100" dirty="0">
                          <a:effectLst/>
                        </a:rPr>
                        <a:t>legfeljebb 0,5% </a:t>
                      </a:r>
                      <a:endParaRPr lang="hu-HU" sz="1000" kern="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057" marR="33131" marT="7229" marB="3614"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06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774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52</TotalTime>
  <Words>1040</Words>
  <Application>Microsoft Office PowerPoint</Application>
  <PresentationFormat>A4 Paper (210x297 mm)</PresentationFormat>
  <Paragraphs>72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Antal Gálfi</dc:creator>
  <cp:lastModifiedBy>Antal Gálfi</cp:lastModifiedBy>
  <cp:revision>2</cp:revision>
  <dcterms:created xsi:type="dcterms:W3CDTF">2025-03-13T11:10:39Z</dcterms:created>
  <dcterms:modified xsi:type="dcterms:W3CDTF">2025-03-18T12:30:09Z</dcterms:modified>
</cp:coreProperties>
</file>